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8"/>
  </p:notesMasterIdLst>
  <p:sldIdLst>
    <p:sldId id="256" r:id="rId2"/>
    <p:sldId id="481" r:id="rId3"/>
    <p:sldId id="509" r:id="rId4"/>
    <p:sldId id="510" r:id="rId5"/>
    <p:sldId id="511" r:id="rId6"/>
    <p:sldId id="471" r:id="rId7"/>
    <p:sldId id="507" r:id="rId8"/>
    <p:sldId id="472" r:id="rId9"/>
    <p:sldId id="473" r:id="rId10"/>
    <p:sldId id="474" r:id="rId11"/>
    <p:sldId id="498" r:id="rId12"/>
    <p:sldId id="475" r:id="rId13"/>
    <p:sldId id="490" r:id="rId14"/>
    <p:sldId id="508" r:id="rId15"/>
    <p:sldId id="448" r:id="rId16"/>
    <p:sldId id="477" r:id="rId17"/>
    <p:sldId id="476" r:id="rId18"/>
    <p:sldId id="478" r:id="rId19"/>
    <p:sldId id="482" r:id="rId20"/>
    <p:sldId id="479" r:id="rId21"/>
    <p:sldId id="484" r:id="rId22"/>
    <p:sldId id="485" r:id="rId23"/>
    <p:sldId id="452" r:id="rId24"/>
    <p:sldId id="487" r:id="rId25"/>
    <p:sldId id="517" r:id="rId26"/>
    <p:sldId id="514" r:id="rId27"/>
    <p:sldId id="515" r:id="rId28"/>
    <p:sldId id="516" r:id="rId29"/>
    <p:sldId id="486" r:id="rId30"/>
    <p:sldId id="488" r:id="rId31"/>
    <p:sldId id="512" r:id="rId32"/>
    <p:sldId id="506" r:id="rId33"/>
    <p:sldId id="513" r:id="rId34"/>
    <p:sldId id="489" r:id="rId35"/>
    <p:sldId id="503" r:id="rId36"/>
    <p:sldId id="505" r:id="rId37"/>
    <p:sldId id="468" r:id="rId38"/>
    <p:sldId id="470" r:id="rId39"/>
    <p:sldId id="493" r:id="rId40"/>
    <p:sldId id="496" r:id="rId41"/>
    <p:sldId id="500" r:id="rId42"/>
    <p:sldId id="501" r:id="rId43"/>
    <p:sldId id="495" r:id="rId44"/>
    <p:sldId id="497" r:id="rId45"/>
    <p:sldId id="502" r:id="rId46"/>
    <p:sldId id="49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1" autoAdjust="0"/>
  </p:normalViewPr>
  <p:slideViewPr>
    <p:cSldViewPr>
      <p:cViewPr varScale="1">
        <p:scale>
          <a:sx n="66" d="100"/>
          <a:sy n="66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66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98899-F665-4D87-B19E-80C338DE0D20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A6DE-062A-40D9-9860-A10CA9107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6979-D857-4ECE-928C-ABE6B72BE218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7919-1F2F-4813-B098-3482A68FD445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ED61-6EF3-4E47-B18C-674F3721511C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6790-C02E-4EF3-B049-6F0281DA6EC7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CFEE-691B-4B6C-BF5B-1D2307F8188E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533B-1CCB-4817-B150-FB543A85501E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558C-9270-48EC-B9C1-2D5B9F5DF2A6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9F2E-50FB-4415-87D9-9CD88A951B54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0A0B-3FB1-440C-B2F6-1FE585CC3BF8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2575-F9AE-4BBB-8874-F5DDAD69D3CC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AE5569-065A-49D8-8035-4918F4101655}" type="datetime2">
              <a:rPr lang="en-US" smtClean="0"/>
              <a:t>Wednesday, April 03,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WebSciD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dtv.com/india-news/mainbhichowkidar-top-twitter-trend-after-pm-narendra-modi-releases-video-before-lok-sabha-elections-200854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itg.ac.in/cseweb/TweetAnalysisTool/analysis_home.ph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status/110685381445437440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mainbhichowkidar-twitter/3228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conomictimes.indiatimes.com/topic/Nirav-Modi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today.in/india/story/pm-narendra-modi-main-bhi-chowkidar-twitter-tag-accounts-troll-1479750-2019-03-1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niiravmodi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7plwZ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narendramodi/status/1106879991604756480?s=1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twoops.com/p/india/narendramodi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la-asia.com/wp-content/uploads/fox-02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narendramodi/status/110687999160475648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ohAT3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DepY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https:/twitter.com/narendramodi/status/*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status/1106880597903974402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with_replie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memento/link/20190316050000/https:/twitter.com/narendramodi/with_replie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twitter.com/en/docs/tweets/data-dictionary/overview/tweet-object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.twitter.com/en/help/overview/what-are-promoted-tweets/promoted-only-tweets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.twitter.com/en/help/overview/what-are-promoted-tweets/promoted-only-tweets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with_replie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l=&amp;q=#MainBhiChowkidar from:narendramodi since:2019-03-15 until:2019-03-17&amp;src=typd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-standard.com/article/elections/the-chowkidar-brigade-modi-renames-twitter-handle-bjp-leaders-follow-119031700280_1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dtv.com/india-news/playing-now-in-delhi-chowkidar-hi-chor-rahul-gandhi-jabs-pm-again-195033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wi1HgX0AAOGwx.jpg" TargetMode="External"/><Relationship Id="rId3" Type="http://schemas.openxmlformats.org/officeDocument/2006/relationships/hyperlink" Target="https://pbs.twimg.com/media/D1wCHBLWwAEXygO.jpg" TargetMode="External"/><Relationship Id="rId7" Type="http://schemas.openxmlformats.org/officeDocument/2006/relationships/hyperlink" Target="https://pbs.twimg.com/media/D1wPE_HWoAALzuy.jpg" TargetMode="External"/><Relationship Id="rId2" Type="http://schemas.openxmlformats.org/officeDocument/2006/relationships/hyperlink" Target="https://pbs.twimg.com/media/D1wARNyXcAAJxCR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wOQArXgAUuXH0.jpg" TargetMode="External"/><Relationship Id="rId5" Type="http://schemas.openxmlformats.org/officeDocument/2006/relationships/hyperlink" Target="https://pbs.twimg.com/media/D1wDa0eWwAI-fJj.jpg" TargetMode="External"/><Relationship Id="rId4" Type="http://schemas.openxmlformats.org/officeDocument/2006/relationships/hyperlink" Target="https://pbs.twimg.com/media/D1wCUiFWkAIXnbD.jpg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xVrVXWsAAcuTh.jpg" TargetMode="External"/><Relationship Id="rId3" Type="http://schemas.openxmlformats.org/officeDocument/2006/relationships/hyperlink" Target="https://pbs.twimg.com/media/D1ww2McW0AA1uik.jpg" TargetMode="External"/><Relationship Id="rId7" Type="http://schemas.openxmlformats.org/officeDocument/2006/relationships/hyperlink" Target="https://pbs.twimg.com/media/D1xR-v-X4AA1Jlt.jpg" TargetMode="External"/><Relationship Id="rId2" Type="http://schemas.openxmlformats.org/officeDocument/2006/relationships/hyperlink" Target="https://pbs.twimg.com/media/D1wwoNzWoAEuQke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Rg5jXQAAjVi0.jpg" TargetMode="External"/><Relationship Id="rId5" Type="http://schemas.openxmlformats.org/officeDocument/2006/relationships/hyperlink" Target="https://pbs.twimg.com/media/D1xQu2uWoAEA222.jpg" TargetMode="External"/><Relationship Id="rId4" Type="http://schemas.openxmlformats.org/officeDocument/2006/relationships/hyperlink" Target="https://pbs.twimg.com/media/D1xO1maWsAE4Kjo.jpg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xjdADX4AEMyKk.jpg" TargetMode="External"/><Relationship Id="rId3" Type="http://schemas.openxmlformats.org/officeDocument/2006/relationships/hyperlink" Target="https://pbs.twimg.com/media/D1xWTXzWoAAxlcG.jpg" TargetMode="External"/><Relationship Id="rId7" Type="http://schemas.openxmlformats.org/officeDocument/2006/relationships/hyperlink" Target="https://pbs.twimg.com/media/D1xipViW0AA5YTJ.jpg" TargetMode="External"/><Relationship Id="rId2" Type="http://schemas.openxmlformats.org/officeDocument/2006/relationships/hyperlink" Target="https://pbs.twimg.com/media/D1xV1iTWkAE_qUP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iJGvWoAAG4xB.jpg" TargetMode="External"/><Relationship Id="rId5" Type="http://schemas.openxmlformats.org/officeDocument/2006/relationships/hyperlink" Target="https://pbs.twimg.com/media/D1xh3j6WwAAaxxo.jpg" TargetMode="External"/><Relationship Id="rId4" Type="http://schemas.openxmlformats.org/officeDocument/2006/relationships/hyperlink" Target="https://pbs.twimg.com/media/D1xYoshXcAA3sz-.jpg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xuqqrWkAUHNXC.jpg" TargetMode="External"/><Relationship Id="rId3" Type="http://schemas.openxmlformats.org/officeDocument/2006/relationships/hyperlink" Target="https://pbs.twimg.com/media/D1xrnBLXgAAePRq.jpg" TargetMode="External"/><Relationship Id="rId7" Type="http://schemas.openxmlformats.org/officeDocument/2006/relationships/hyperlink" Target="https://pbs.twimg.com/media/D1xuCWBWwAEq8vg.jpg" TargetMode="External"/><Relationship Id="rId2" Type="http://schemas.openxmlformats.org/officeDocument/2006/relationships/hyperlink" Target="https://pbs.twimg.com/media/D1xlP8TXgAIQ1hI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toj0W0AEzZ4h.jpg" TargetMode="External"/><Relationship Id="rId5" Type="http://schemas.openxmlformats.org/officeDocument/2006/relationships/hyperlink" Target="https://pbs.twimg.com/media/D1xtgvjXQAAAUl4.jpg" TargetMode="External"/><Relationship Id="rId4" Type="http://schemas.openxmlformats.org/officeDocument/2006/relationships/hyperlink" Target="https://pbs.twimg.com/media/D1xsHu9XQAE4b6F.jpg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yBNsYWsAEMnUg.jpg" TargetMode="External"/><Relationship Id="rId3" Type="http://schemas.openxmlformats.org/officeDocument/2006/relationships/hyperlink" Target="https://pbs.twimg.com/media/D1xwUOmWoAExUF7.jpg" TargetMode="External"/><Relationship Id="rId7" Type="http://schemas.openxmlformats.org/officeDocument/2006/relationships/hyperlink" Target="https://pbs.twimg.com/media/D1x-zJWXcAArUv4.jpg" TargetMode="External"/><Relationship Id="rId2" Type="http://schemas.openxmlformats.org/officeDocument/2006/relationships/hyperlink" Target="https://pbs.twimg.com/media/D1xwPExX4AAy9LN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x3CgLUgAEy7mx.jpg" TargetMode="External"/><Relationship Id="rId5" Type="http://schemas.openxmlformats.org/officeDocument/2006/relationships/hyperlink" Target="https://pbs.twimg.com/media/D1xxRDrXcAAtz_N.jpg" TargetMode="External"/><Relationship Id="rId4" Type="http://schemas.openxmlformats.org/officeDocument/2006/relationships/hyperlink" Target="https://pbs.twimg.com/media/D1xxQCpXcAE9Ypu.jpg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pbs.twimg.com/media/D1yDyt0WwAANpXx.jpg" TargetMode="External"/><Relationship Id="rId3" Type="http://schemas.openxmlformats.org/officeDocument/2006/relationships/hyperlink" Target="https://pbs.twimg.com/media/D1yBs5ZW0AEi_A2.jpg" TargetMode="External"/><Relationship Id="rId7" Type="http://schemas.openxmlformats.org/officeDocument/2006/relationships/hyperlink" Target="https://pbs.twimg.com/media/D1yDgv5XQAAhvdI.jpg" TargetMode="External"/><Relationship Id="rId2" Type="http://schemas.openxmlformats.org/officeDocument/2006/relationships/hyperlink" Target="https://pbs.twimg.com/media/D1yBPdaXcAAtSRp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bs.twimg.com/media/D1yDLsOW0AE4FTf.jpg" TargetMode="External"/><Relationship Id="rId5" Type="http://schemas.openxmlformats.org/officeDocument/2006/relationships/hyperlink" Target="https://pbs.twimg.com/media/D1yDFUqXgAAkld-.jpg" TargetMode="External"/><Relationship Id="rId4" Type="http://schemas.openxmlformats.org/officeDocument/2006/relationships/hyperlink" Target="https://pbs.twimg.com/media/D1yCY1kXgAAOo2i.jpg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bs.twimg.com/media/D1yEDgPX4AI9UTe.jpg" TargetMode="External"/><Relationship Id="rId2" Type="http://schemas.openxmlformats.org/officeDocument/2006/relationships/hyperlink" Target="https://pbs.twimg.com/media/D1yD3aDWsAAan4w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bs.twimg.com/profile_images/1107131356650356736/PShkzSh7.jpg" TargetMode="External"/><Relationship Id="rId4" Type="http://schemas.openxmlformats.org/officeDocument/2006/relationships/hyperlink" Target="https://pbs.twimg.com/media/D1yEWlyWkAACzMv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nce24.com/en/20180829-india-france-rafale-jets-scandal-modi-corrup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/status/1106759555315314689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316005852/https:/twitter.com/narendramod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narendramod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b="1" dirty="0" smtClean="0"/>
              <a:t>Setting bots in twitter for automatic replies is risky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cap="none" dirty="0" smtClean="0">
                <a:solidFill>
                  <a:schemeClr val="accent1">
                    <a:lumMod val="75000"/>
                  </a:schemeClr>
                </a:solidFill>
              </a:rPr>
              <a:t>(Courtesy of @</a:t>
            </a:r>
            <a:r>
              <a:rPr lang="en-US" sz="2800" b="1" cap="none" dirty="0" err="1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2800" b="1" cap="none" dirty="0" err="1" smtClean="0">
                <a:solidFill>
                  <a:schemeClr val="accent1">
                    <a:lumMod val="75000"/>
                  </a:schemeClr>
                </a:solidFill>
              </a:rPr>
              <a:t>arendramodi</a:t>
            </a:r>
            <a:r>
              <a:rPr lang="en-US" sz="2800" b="1" cap="none" dirty="0" smtClean="0">
                <a:solidFill>
                  <a:schemeClr val="accent1">
                    <a:lumMod val="75000"/>
                  </a:schemeClr>
                </a:solidFill>
              </a:rPr>
              <a:t>, Prime Minister Of India #</a:t>
            </a:r>
            <a:r>
              <a:rPr lang="en-US" sz="2800" b="1" cap="none" dirty="0" err="1" smtClean="0">
                <a:solidFill>
                  <a:schemeClr val="accent1">
                    <a:lumMod val="75000"/>
                  </a:schemeClr>
                </a:solidFill>
              </a:rPr>
              <a:t>MainBhiChowkidar</a:t>
            </a:r>
            <a:r>
              <a:rPr lang="en-US" sz="2800" b="1" cap="none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US" sz="2200" cap="non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67100"/>
            <a:ext cx="6400800" cy="300990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Mohammed Nauman Siddique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Web Archiving Forensics (CS 895) 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Spring, 2019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Web Science and Digital Libraries Group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Old Dominion University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Norfolk, Virginia, USA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b="1" u="sng" dirty="0">
                <a:solidFill>
                  <a:schemeClr val="hlink"/>
                </a:solidFill>
                <a:hlinkClick r:id="rId2"/>
              </a:rPr>
              <a:t>@</a:t>
            </a:r>
            <a:r>
              <a:rPr lang="en-US" b="1" u="sng" dirty="0" smtClean="0">
                <a:solidFill>
                  <a:schemeClr val="hlink"/>
                </a:solidFill>
                <a:hlinkClick r:id="rId2"/>
              </a:rPr>
              <a:t>WebSciDL</a:t>
            </a:r>
            <a:endParaRPr lang="en-US" b="1" u="sng" dirty="0" smtClean="0">
              <a:solidFill>
                <a:schemeClr val="hlink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 smtClean="0"/>
              <a:t>2019/04/03</a:t>
            </a:r>
            <a:endParaRPr lang="en-US" dirty="0"/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b="1" u="sng" dirty="0">
              <a:solidFill>
                <a:schemeClr val="hlink"/>
              </a:solidFill>
            </a:endParaRP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Google Shape;96;p13" descr="C:\Users\nauman\Desktop\glid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886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7;p13" descr="F:\Fall2018\WSDL\AUT_PPT\download (1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3886200"/>
            <a:ext cx="1066799" cy="10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2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#</a:t>
            </a:r>
            <a:r>
              <a:rPr lang="en-US" sz="2800" dirty="0" err="1" smtClean="0"/>
              <a:t>MainBhiChowkidar</a:t>
            </a:r>
            <a:r>
              <a:rPr lang="en-US" sz="2800" dirty="0" smtClean="0"/>
              <a:t> trends on Twitter Worldwide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8175"/>
            <a:ext cx="8229600" cy="42608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228600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https://www.ndtv.com/india-news/mainbhichowkidar-top-twitter-trend-after-pm-narendra-modi-releases-video-before-lok-sabha-elections-2008549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89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779,265 tweets with #</a:t>
            </a:r>
            <a:r>
              <a:rPr lang="en-US" sz="3200" dirty="0" err="1" smtClean="0"/>
              <a:t>MainBhiChowkidar</a:t>
            </a:r>
            <a:r>
              <a:rPr lang="en-US" sz="3200" dirty="0" smtClean="0"/>
              <a:t> between 2019-03-16 and 2019-03-17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4" y="1905000"/>
            <a:ext cx="8669989" cy="449602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03414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http://www.iitg.ac.in/cseweb/TweetAnalysisTool/analysis_home.php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16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Received personalized reply from @</a:t>
            </a:r>
            <a:r>
              <a:rPr lang="en-US" sz="3200" dirty="0" err="1" smtClean="0"/>
              <a:t>narendramodi</a:t>
            </a:r>
            <a:r>
              <a:rPr lang="en-US" sz="3200" dirty="0" smtClean="0"/>
              <a:t> on using #</a:t>
            </a:r>
            <a:r>
              <a:rPr lang="en-US" sz="3200" dirty="0" err="1" smtClean="0"/>
              <a:t>MainBhiChowkidar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0021"/>
            <a:ext cx="8229600" cy="439715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https://twitter.com/narendramodi/status/1106853814454374401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335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insights shared on hashtag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623221" cy="422666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https://www.labnol.org/internet/mainbhichowkidar-twitter/32281/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21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Nirav</a:t>
            </a:r>
            <a:r>
              <a:rPr lang="en-US" sz="3200" dirty="0" smtClean="0"/>
              <a:t> </a:t>
            </a:r>
            <a:r>
              <a:rPr lang="en-US" sz="3200" dirty="0" err="1" smtClean="0"/>
              <a:t>Modi</a:t>
            </a:r>
            <a:r>
              <a:rPr lang="en-US" sz="3200" dirty="0" smtClean="0"/>
              <a:t> ran away after borrowing US$2.1 billion from an Indian bank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75460"/>
            <a:ext cx="8548255" cy="47015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https://economictimes.indiatimes.com/topic/Nirav-Modi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27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Parody accounts jump in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483011" cy="429140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https://www.indiatoday.in/india/story/pm-narendra-modi-main-bhi-chowkidar-twitter-tag-accounts-troll-1479750-2019-03-16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29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Parody account of the fugitive businessman 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2"/>
              </a:rPr>
              <a:t>https://twitter.com/niiravmodi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5" y="1600200"/>
            <a:ext cx="8568450" cy="4648200"/>
          </a:xfrm>
        </p:spPr>
      </p:pic>
    </p:spTree>
    <p:extLst>
      <p:ext uri="{BB962C8B-B14F-4D97-AF65-F5344CB8AC3E}">
        <p14:creationId xmlns:p14="http://schemas.microsoft.com/office/powerpoint/2010/main" val="38413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narendramodi</a:t>
            </a:r>
            <a:r>
              <a:rPr lang="en-US" dirty="0" smtClean="0"/>
              <a:t> thanks @</a:t>
            </a:r>
            <a:r>
              <a:rPr lang="en-US" dirty="0" err="1" smtClean="0"/>
              <a:t>niiravmodi</a:t>
            </a:r>
            <a:r>
              <a:rPr lang="en-US" dirty="0" smtClean="0"/>
              <a:t> (parody account)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8148"/>
            <a:ext cx="8229600" cy="446090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http://archive.is/7plwZ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459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 more @</a:t>
            </a:r>
            <a:r>
              <a:rPr lang="en-US" sz="2800" dirty="0" err="1" smtClean="0"/>
              <a:t>narendramodi</a:t>
            </a:r>
            <a:r>
              <a:rPr lang="en-US" sz="2800" dirty="0" smtClean="0"/>
              <a:t> thanking @</a:t>
            </a:r>
            <a:r>
              <a:rPr lang="en-US" sz="2800" dirty="0" err="1" smtClean="0"/>
              <a:t>niiravmodi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msiddique@wsdl-3102-03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:/data/Nauman/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ForensicStudy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$ curl -I </a:t>
            </a:r>
            <a:r>
              <a:rPr lang="en-US" dirty="0"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twitter.com/narendramodi/status/1106879991604756480?s=19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6329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01 Apr 2019 23:31:48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GMTlast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-modified: Mon, 01 Apr 2019 23:31:48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8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No deleted tweets with #</a:t>
            </a:r>
            <a:r>
              <a:rPr lang="en-US" sz="3200" dirty="0" err="1" smtClean="0"/>
              <a:t>MainBhiChowkidar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13086"/>
            <a:ext cx="8557140" cy="46281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https://www.politwoops.com/p/india/narendramodi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64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MainBhiChowkidar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Main – Me</a:t>
            </a:r>
          </a:p>
          <a:p>
            <a:r>
              <a:rPr lang="en-US" sz="2800" dirty="0" err="1" smtClean="0"/>
              <a:t>Bhi</a:t>
            </a:r>
            <a:r>
              <a:rPr lang="en-US" sz="2800" dirty="0" smtClean="0"/>
              <a:t> - Too</a:t>
            </a:r>
          </a:p>
          <a:p>
            <a:r>
              <a:rPr lang="en-US" sz="2800" dirty="0" err="1" smtClean="0"/>
              <a:t>Chowkidar</a:t>
            </a:r>
            <a:r>
              <a:rPr lang="en-US" sz="2800" dirty="0" smtClean="0"/>
              <a:t> – Guard</a:t>
            </a:r>
          </a:p>
          <a:p>
            <a:endParaRPr lang="en-US" sz="2800" dirty="0" smtClean="0"/>
          </a:p>
          <a:p>
            <a:r>
              <a:rPr lang="en-US" sz="2800" dirty="0" smtClean="0"/>
              <a:t>#</a:t>
            </a:r>
            <a:r>
              <a:rPr lang="en-US" sz="2800" dirty="0" err="1" smtClean="0"/>
              <a:t>MainBhiChowkidar</a:t>
            </a:r>
            <a:r>
              <a:rPr lang="en-US" sz="2800" dirty="0" smtClean="0"/>
              <a:t> - I am also a guard (of country)</a:t>
            </a:r>
          </a:p>
          <a:p>
            <a:endParaRPr lang="en-US" dirty="0" smtClean="0"/>
          </a:p>
          <a:p>
            <a:r>
              <a:rPr lang="en-US" dirty="0" smtClean="0"/>
              <a:t>DON'T </a:t>
            </a:r>
            <a:r>
              <a:rPr lang="en-US" dirty="0"/>
              <a:t>LET </a:t>
            </a:r>
            <a:r>
              <a:rPr lang="en-US" dirty="0" smtClean="0"/>
              <a:t>THE </a:t>
            </a:r>
            <a:r>
              <a:rPr lang="en-US" dirty="0"/>
              <a:t>FOX GUARD THE </a:t>
            </a:r>
            <a:r>
              <a:rPr lang="en-US" dirty="0" smtClean="0"/>
              <a:t>HENHOUSE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F:\Spring2019\Forensics\Assignment\Assignment3\F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702" y="457200"/>
            <a:ext cx="399651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https://www.jla-asia.com/wp-content/uploads/fox-02.jpg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8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rchive.is has a memento for deleted tweet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msiddique@wsdl-3102-03:/data/Nauman/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ForensicStudy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$ curl -v  </a:t>
            </a:r>
            <a:r>
              <a:rPr lang="en-US" sz="1400" dirty="0"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  <a:hlinkClick r:id="rId2"/>
              </a:rPr>
              <a:t>twitter.com/narendramodi/status/1106879991604756480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….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HTTP/1.1 200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OK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Access-Control-Allow-Origin: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*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Access-Control-Expose-Headers: Link, Location, X-Memento-Count,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Content-Length: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949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Content-Type: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application/link-format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Date: Mon, 01 Apr 2019 23:39:39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X-Generator: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14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</a:t>
            </a:r>
            <a:r>
              <a:rPr lang="en-US" sz="14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http://archive.md/20190316121320/https://twitter.com/narendramodi/status/1106879991604756480&gt;;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="first last memento";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="Sat, 16 Mar 2019 12:13:20 GMT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….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ModiLeDubega</a:t>
            </a:r>
            <a:r>
              <a:rPr lang="en-US" dirty="0" smtClean="0"/>
              <a:t> (</a:t>
            </a:r>
            <a:r>
              <a:rPr lang="en-US" dirty="0" err="1" smtClean="0"/>
              <a:t>Modi</a:t>
            </a:r>
            <a:r>
              <a:rPr lang="en-US" dirty="0" smtClean="0"/>
              <a:t> will destroy us) receives a reply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458200" cy="45053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http://archive.is/ohAT3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3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/>
              <a:t>a</a:t>
            </a:r>
            <a:r>
              <a:rPr lang="en-US" sz="3200" dirty="0" smtClean="0"/>
              <a:t>rchive.is also has an archived 404 for reply sent to </a:t>
            </a:r>
            <a:r>
              <a:rPr lang="en-US" sz="3200" dirty="0"/>
              <a:t>@</a:t>
            </a:r>
            <a:r>
              <a:rPr lang="en-US" sz="3200" dirty="0" err="1"/>
              <a:t>ModiLeDubega</a:t>
            </a:r>
            <a:r>
              <a:rPr lang="en-US" sz="3200" dirty="0"/>
              <a:t> </a:t>
            </a:r>
            <a:r>
              <a:rPr lang="en-US" sz="3200" dirty="0" smtClean="0"/>
              <a:t>from @</a:t>
            </a:r>
            <a:r>
              <a:rPr lang="en-US" sz="3200" dirty="0" err="1" smtClean="0"/>
              <a:t>narendramodi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568640" cy="45445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http://archive.is/DepYB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91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rchive.is has more than 170 mementos for @</a:t>
            </a:r>
            <a:r>
              <a:rPr lang="en-US" dirty="0" err="1" smtClean="0"/>
              <a:t>narendramodi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0" y="1981200"/>
            <a:ext cx="8640940" cy="43642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http://archive.is/https://twitter.com/narendramodi/status/*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5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 Twitter bot was set up for sending personalized replies 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0005"/>
            <a:ext cx="8534400" cy="437338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https://twitter.com/narendramodi/status/1106880597903974402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094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Replies appear in Tweet &amp; replies tab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8458200" cy="439674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https://twitter.com/narendramodi/with_replies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000" y="3886200"/>
            <a:ext cx="914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09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No memento for Tweet &amp; replies after 2016-03-15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msiddique@wsdl-3102-03:/$ curl </a:t>
            </a:r>
            <a:r>
              <a:rPr lang="en-US" sz="1600" dirty="0">
                <a:latin typeface="Courier New" pitchFamily="49" charset="0"/>
                <a:cs typeface="Courier New" pitchFamily="49" charset="0"/>
                <a:hlinkClick r:id="rId2"/>
              </a:rPr>
              <a:t>https://memgator.cs.odu.edu/memento/link/20190316050000/https://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  <a:hlinkClick r:id="rId2"/>
              </a:rPr>
              <a:t>twitter.com/narendramodi/with_replies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https://twitter.com/narendramodi/with_replies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&gt;;rel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="original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http://web.archive.org/web/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20160315080726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="first last memento";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="Tue, 15 Mar 2016 08:07:26 GMT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https://memgator.cs.odu.edu/timemap/link/https://twitter.com/narendramodi/with_replies&gt;;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"; type="application/link-format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https://memgator.cs.odu.edu/timemap/json/https://twitter.com/narendramodi/with_replies&gt;;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"; type="application/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json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https://memgator.cs.odu.edu/timemap/cdxj/https://twitter.com/narendramodi/with_replies&gt;;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"; type="application/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cdxj+ors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",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https://memgator.cs.odu.edu/timegate/https://twitter.com/narendramodi/with_replies&gt;;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timegate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"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23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Tweets &amp; replies URL redirects to login page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-IL https://twitter.com/narendramodi/with_replies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HTTP/1.1 302 Found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cache-control: no-cache, max-age=300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124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content-type: text/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date: Wed, 03 Apr 2019 08:38:23 GMT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expires: Wed, 03 Apr 2019 08:43:23 GMT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location: /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login?redirect_after_login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=%2Fnarendramodi%2Fwith_replies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content-length: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221455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….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18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Mementos for Tweets &amp; replies end up at login page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curl -IL https://web.archive.org/web/20180125141011/https://twitter.com/realdonaldtrump/with_replies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HTTP/1.1 302 Found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Location: https://web.archive.org/web/20180125141011/https://twitter.com/login?redirect_after_login=%2FrealDonaldTrump%2Fwith_replies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HTTP/1.1 302 FOUND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Location: https://web.archive.org/web/20180125165712/https://twitter.com/login?redirect_after_login=%2FrealDonaldTrump%2Fwith_replies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43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Promoted tweet from bot set up by </a:t>
            </a:r>
            <a:r>
              <a:rPr lang="en-US" sz="3200" dirty="0" err="1" smtClean="0"/>
              <a:t>OpalinaTech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Courier New" pitchFamily="49" charset="0"/>
                <a:cs typeface="Courier New" pitchFamily="49" charset="0"/>
              </a:rPr>
              <a:t>{  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created_at"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:"Sat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Mar 16 11:31:14 +0000 2019",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"favorite_count"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:1466,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"hashtags"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],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"id"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:1106880597903974402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"id_str"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:"1106880597903974402",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in_reply_to_screen_name"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:"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dhruv_rathee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"in_reply_to_user_id"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:730520573701443584,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lang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en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"media"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   {  }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],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"retweet_count"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:265,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"scopes"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:{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followers"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:false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},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"source"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:"&lt;a 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href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=\"http://www.opalina.in/\" 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rel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=\"</a:t>
            </a:r>
            <a:r>
              <a:rPr lang="en-US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nofollow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\"&gt;info 2019&lt;/a&gt;",</a:t>
            </a:r>
            <a:b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"text"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:"@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dhruv_rathee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 Together we can make a strong &amp;amp; secure New India. Thank you for your support. https://t.co/cvNDovELYs",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urls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],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"user"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:{  },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   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user_mentions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:[  ]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9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Brief about two major Indian </a:t>
            </a:r>
            <a:r>
              <a:rPr lang="en-US" sz="3200" dirty="0"/>
              <a:t>p</a:t>
            </a:r>
            <a:r>
              <a:rPr lang="en-US" sz="3200" dirty="0" smtClean="0"/>
              <a:t>olitical </a:t>
            </a:r>
            <a:r>
              <a:rPr lang="en-US" sz="3200" dirty="0"/>
              <a:t>p</a:t>
            </a:r>
            <a:r>
              <a:rPr lang="en-US" sz="3200" dirty="0" smtClean="0"/>
              <a:t>arties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0" y="4007882"/>
            <a:ext cx="2857500" cy="1600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F:\Spring2019\Forensics\Assignment\Assignment3\Mod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0" y="164307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600" y="5704113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Ruling Party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9767" y="3515694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Prime Minister</a:t>
            </a:r>
            <a:endParaRPr lang="en-US" b="1" dirty="0"/>
          </a:p>
        </p:txBody>
      </p:sp>
      <p:pic>
        <p:nvPicPr>
          <p:cNvPr id="1027" name="Picture 3" descr="F:\Spring2019\Forensics\Assignment\Assignment3\Congre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3837213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Spring2019\Forensics\Assignment\Assignment3\Rahu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00200"/>
            <a:ext cx="3057525" cy="18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590856" y="574143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Opposition Party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36719" y="346788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Opposition Leader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232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Twitter’s JSON response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3" y="1828800"/>
            <a:ext cx="8900697" cy="2267439"/>
          </a:xfrm>
        </p:spPr>
      </p:pic>
      <p:sp>
        <p:nvSpPr>
          <p:cNvPr id="10" name="Google Shape;165;p20"/>
          <p:cNvSpPr txBox="1"/>
          <p:nvPr/>
        </p:nvSpPr>
        <p:spPr>
          <a:xfrm>
            <a:off x="2286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https://developer.twitter.com/en/docs/tweets/data-dictionary/overview/tweet-object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F:\Spring2019\Forensics\Assignment\Assignment3\Scop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02" y="4343400"/>
            <a:ext cx="8555037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2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Promoted tweets are hidden but still live tweets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28800"/>
            <a:ext cx="8541263" cy="4264010"/>
          </a:xfrm>
        </p:spPr>
      </p:pic>
      <p:sp>
        <p:nvSpPr>
          <p:cNvPr id="10" name="Google Shape;165;p20"/>
          <p:cNvSpPr txBox="1"/>
          <p:nvPr/>
        </p:nvSpPr>
        <p:spPr>
          <a:xfrm>
            <a:off x="1143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https://business.twitter.com/en/help/overview/what-are-promoted-tweets/promoted-only-tweets.html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25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You can set </a:t>
            </a:r>
            <a:r>
              <a:rPr lang="en-US" sz="3600" dirty="0"/>
              <a:t>p</a:t>
            </a:r>
            <a:r>
              <a:rPr lang="en-US" sz="3600" dirty="0" smtClean="0"/>
              <a:t>romoted tweets appearance on Twitter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8814391" cy="457337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770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https://business.twitter.com/en/help/overview/what-are-promoted-tweets/promoted-only-tweets.html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979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No bot reply shows up in Tweets &amp; replies for #MainBhiChowkidar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99642"/>
            <a:ext cx="8534400" cy="4436355"/>
          </a:xfrm>
        </p:spPr>
      </p:pic>
      <p:sp>
        <p:nvSpPr>
          <p:cNvPr id="10" name="Google Shape;165;p20"/>
          <p:cNvSpPr txBox="1"/>
          <p:nvPr/>
        </p:nvSpPr>
        <p:spPr>
          <a:xfrm>
            <a:off x="114300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https://twitter.com/narendramodi/with_replies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56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Only one tweet for #</a:t>
            </a:r>
            <a:r>
              <a:rPr lang="en-US" dirty="0" err="1" smtClean="0"/>
              <a:t>MainBhiChowkidar</a:t>
            </a:r>
            <a:r>
              <a:rPr lang="en-US" dirty="0" smtClean="0"/>
              <a:t> from @</a:t>
            </a:r>
            <a:r>
              <a:rPr lang="en-US" dirty="0" err="1" smtClean="0"/>
              <a:t>narendramodi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534400" cy="44471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770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https://twitter.com/search?l=&amp;q=%23MainBhiChowkidar%20from%3Anarendramodi%20since%3A2019-03-15%20until%3A2019-03-17&amp;src=typd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1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Timeline of events for #</a:t>
            </a:r>
            <a:r>
              <a:rPr lang="en-US" dirty="0" err="1" smtClean="0"/>
              <a:t>MainBhiChowkidar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2770"/>
            <a:ext cx="7620000" cy="480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7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#MainBhiChowkidar bot reply findings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 Twitter </a:t>
            </a:r>
            <a:r>
              <a:rPr lang="en-US" dirty="0"/>
              <a:t>bot created by an Indian IT Firm, </a:t>
            </a:r>
            <a:r>
              <a:rPr lang="en-US" dirty="0" err="1"/>
              <a:t>OpalinaTech</a:t>
            </a:r>
            <a:r>
              <a:rPr lang="en-US" dirty="0"/>
              <a:t> followed </a:t>
            </a:r>
            <a:r>
              <a:rPr lang="en-US" dirty="0" smtClean="0"/>
              <a:t>#MainBhiChowkidar for automated reply.</a:t>
            </a:r>
          </a:p>
          <a:p>
            <a:pPr algn="just"/>
            <a:r>
              <a:rPr lang="en-US" dirty="0" smtClean="0"/>
              <a:t>It was a promoted tweet campaign.</a:t>
            </a:r>
          </a:p>
          <a:p>
            <a:pPr algn="just"/>
            <a:r>
              <a:rPr lang="en-US" dirty="0" smtClean="0"/>
              <a:t>Politwoops did not have any deleted tweets for @</a:t>
            </a:r>
            <a:r>
              <a:rPr lang="en-US" dirty="0" err="1" smtClean="0"/>
              <a:t>narendramodi</a:t>
            </a:r>
            <a:r>
              <a:rPr lang="en-US" dirty="0" smtClean="0"/>
              <a:t> due </a:t>
            </a:r>
            <a:r>
              <a:rPr lang="en-US" dirty="0"/>
              <a:t>to </a:t>
            </a:r>
            <a:r>
              <a:rPr lang="en-US" dirty="0" smtClean="0"/>
              <a:t>replies being </a:t>
            </a:r>
            <a:r>
              <a:rPr lang="en-US" dirty="0"/>
              <a:t>sent as promoted tweets which are live </a:t>
            </a:r>
            <a:r>
              <a:rPr lang="en-US" dirty="0" smtClean="0"/>
              <a:t>but </a:t>
            </a:r>
            <a:r>
              <a:rPr lang="en-US" dirty="0"/>
              <a:t>hidden </a:t>
            </a:r>
            <a:r>
              <a:rPr lang="en-US" dirty="0" smtClean="0"/>
              <a:t>tweets.</a:t>
            </a:r>
          </a:p>
          <a:p>
            <a:pPr algn="just"/>
            <a:r>
              <a:rPr lang="en-US" dirty="0" smtClean="0"/>
              <a:t>Twitter search found one tweet with #MainBhiChowkidar and @</a:t>
            </a:r>
            <a:r>
              <a:rPr lang="en-US" dirty="0" err="1" smtClean="0"/>
              <a:t>narendramodi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Google image search shows that, the Twitter bot was set up for replies for at least 24 hours since the campaign began.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6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Backup Slides</a:t>
            </a:r>
            <a:endParaRPr lang="en-US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3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MainBhiChowkidar</a:t>
            </a:r>
            <a:r>
              <a:rPr lang="en-US" dirty="0" smtClean="0"/>
              <a:t> hashtag trends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9" y="1828800"/>
            <a:ext cx="8693922" cy="43402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://www.business-standard.com/article/elections/the-chowkidar-brigade-modi-renames-twitter-handle-bjp-leaders-follow-119031700280_1.html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434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search on one of the images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8673361" cy="42044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0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Opposition says “</a:t>
            </a:r>
            <a:r>
              <a:rPr lang="en-US" dirty="0" err="1" smtClean="0"/>
              <a:t>Chowkidar</a:t>
            </a:r>
            <a:r>
              <a:rPr lang="en-US" dirty="0" smtClean="0"/>
              <a:t> Hi </a:t>
            </a:r>
            <a:r>
              <a:rPr lang="en-US" dirty="0" err="1" smtClean="0"/>
              <a:t>Chor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9" y="1752600"/>
            <a:ext cx="9018272" cy="448461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https://www.ndtv.com/india-news/playing-now-in-delhi-chowkidar-hi-chor-rahul-gandhi-jabs-pm-again-1950330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6753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Tweets found using Google Image Search for #</a:t>
            </a:r>
            <a:r>
              <a:rPr lang="en-US" dirty="0" err="1" smtClean="0"/>
              <a:t>MainBhiChowkidar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549491"/>
              </p:ext>
            </p:extLst>
          </p:nvPr>
        </p:nvGraphicFramePr>
        <p:xfrm>
          <a:off x="457200" y="1828800"/>
          <a:ext cx="82296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3200400"/>
                <a:gridCol w="2743200"/>
              </a:tblGrid>
              <a:tr h="340065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</a:t>
                      </a:r>
                      <a:r>
                        <a:rPr lang="en-US" baseline="0" dirty="0" smtClean="0"/>
                        <a:t>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1106759907515224066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https://pbs.twimg.com/media/D1wARNyXcAAJxCR.jpg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03:29:38 GMT</a:t>
                      </a:r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1106761931027824640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https://pbs.twimg.com/media/D1wCHBLWwAEXygO.jpg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03:37:40 GMT</a:t>
                      </a:r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1106762162792468480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https://pbs.twimg.com/media/D1wCUiFWkAIXnbD.jpg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03:38:36 GMT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1106763370642976770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https://pbs.twimg.com/media/D1wDa0eWwAI-fJj.jpg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03:43:24 GMT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1106775279215751169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https://pbs.twimg.com/media/D1wOQArXgAUuXH0.jpg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04:30:43 GMT</a:t>
                      </a:r>
                      <a:endParaRPr lang="en-US" dirty="0"/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1106776189392306176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https://pbs.twimg.com/media/D1wPE_HWoAALzuy.jpg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04:34:20 GMT</a:t>
                      </a:r>
                    </a:p>
                  </a:txBody>
                  <a:tcPr/>
                </a:tc>
              </a:tr>
              <a:tr h="586961">
                <a:tc>
                  <a:txBody>
                    <a:bodyPr/>
                    <a:lstStyle/>
                    <a:p>
                      <a:r>
                        <a:rPr lang="da-DK" dirty="0" smtClean="0"/>
                        <a:t>1106797907200622592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https://pbs.twimg.com/media/D1wi1HgX0AAOGwx.jpg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06:00:38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21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474569"/>
              </p:ext>
            </p:extLst>
          </p:nvPr>
        </p:nvGraphicFramePr>
        <p:xfrm>
          <a:off x="457200" y="17526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3505200"/>
                <a:gridCol w="2667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1106813078862266369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https://pbs.twimg.com/media/D1wwoNzWoAEuQke.jpg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07:00:55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1106813319447486465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https://pbs.twimg.com/media/D1ww2McW0AA1uik.jpg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07:01:52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1106846294058954752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https://pbs.twimg.com/media/D1xO1maWsAE4Kjo.jpg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09:12:54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1106848377034153984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https://pbs.twimg.com/media/D1xQu2uWoAEA222.jpg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09:21:11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1106849236958789632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https://pbs.twimg.com/media/D1xRg5jXQAAjVi0.jpg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09:24:36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https://pbs.twimg.com/media/D1xR-v-X4AA1Jlt.jpg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09:26:38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1106853814454374401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https://pbs.twimg.com/media/D1xVrVXWsAAcuTh.jpg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09:42:47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8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815796"/>
              </p:ext>
            </p:extLst>
          </p:nvPr>
        </p:nvGraphicFramePr>
        <p:xfrm>
          <a:off x="457200" y="16764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35814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1106853991332438018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https://pbs.twimg.com/media/D1xV1iTWkAE_qUP.jpg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09:43:29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https://pbs.twimg.com/media/D1xWTXzWoAAxlcG.jpg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09:45:31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1106857067783049216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https://pbs.twimg.com/media/D1xYoshXcAA3sz-.jpg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09:55:43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1106867219579977728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https://pbs.twimg.com/media/D1xh3j6WwAAaxxo.jpg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10:36:03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https://pbs.twimg.com/media/D1xiJGvWoAAG4xB.jpg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10:37:15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https://pbs.twimg.com/media/D1xipViW0AA5YTJ.jpg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10:39:27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1106868960941752320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https://pbs.twimg.com/media/D1xjdADX4AEMyKk.jpg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10:42:58 GMT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934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861070"/>
              </p:ext>
            </p:extLst>
          </p:nvPr>
        </p:nvGraphicFramePr>
        <p:xfrm>
          <a:off x="457200" y="18288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/>
                <a:gridCol w="3200400"/>
                <a:gridCol w="2667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1106870935846600705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https://pbs.twimg.com/media/D1xlP8TXgAIQ1hI.jpg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10:50:49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1106877929307426816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https://pbs.twimg.com/media/D1xrnBLXgAAePRq.jpg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11:18:37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1106878491453214720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https://pbs.twimg.com/media/D1xsHu9XQAE4b6F.jpg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11:20:51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1106880021162012678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https://pbs.twimg.com/media/D1xtgvjXQAAAUl4.jpg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11:26:55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https://pbs.twimg.com/media/D1xtoj0W0AEzZ4h.jpg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11:27:27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1106880597903974402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https://pbs.twimg.com/media/D1xuCWBWwAEq8vg.jpg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11:29:13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https://pbs.twimg.com/media/D1xuqqrWkAUHNXC.jpg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11:31:58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86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904065"/>
              </p:ext>
            </p:extLst>
          </p:nvPr>
        </p:nvGraphicFramePr>
        <p:xfrm>
          <a:off x="457200" y="17526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4114800"/>
                <a:gridCol w="228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1106883015597268994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https://pbs.twimg.com/media/D1xwPExX4AAy9LN.jpg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11:38:49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1106883104621453312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https://pbs.twimg.com/media/D1xwUOmWoAExUF7.jpg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11:39:10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https://pbs.twimg.com/media/D1xxQCpXcAE9Ypu.jpg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11:43:15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1106884149472829440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https://pbs.twimg.com/media/D1xxRDrXcAAtz_N.jpg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11:43:20 GMT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1106890496964595712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https://pbs.twimg.com/media/D1x3CgLUgAEy7mx.jpg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12:08:33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https://pbs.twimg.com/media/D1x-zJWXcAArUv4.jpg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12:42:27 GMT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1106901684519882752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https://pbs.twimg.com/media/D1yBNsYWsAEMnUg.jpg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12:53:00 GMT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57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463396"/>
              </p:ext>
            </p:extLst>
          </p:nvPr>
        </p:nvGraphicFramePr>
        <p:xfrm>
          <a:off x="457200" y="1600200"/>
          <a:ext cx="8229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35814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1106901713947185152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https://pbs.twimg.com/media/D1yBPdaXcAAtSRp.jpg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12:53:07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1106902219260080129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https://pbs.twimg.com/media/D1yBs5ZW0AEi_A2.jpg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12:55:08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1106902974234808322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https://pbs.twimg.com/media/D1yCY1kXgAAOo2i.jpg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12:58:08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1106903738529263616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5"/>
                        </a:rPr>
                        <a:t>https://pbs.twimg.com/media/D1yDFUqXgAAkld-.jpg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13:01:10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1106903848348762118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6"/>
                        </a:rPr>
                        <a:t>https://pbs.twimg.com/media/D1yDLsOW0AE4FTf.jpg</a:t>
                      </a:r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13:01:36 GMT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1106904210208112641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7"/>
                        </a:rPr>
                        <a:t>https://pbs.twimg.com/media/D1yDgv5XQAAhvdI.jpg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13:03:02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1106904518539837440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8"/>
                        </a:rPr>
                        <a:t>https://pbs.twimg.com/media/D1yDyt0WwAANpXx.jpg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13:04:16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4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2034742"/>
              </p:ext>
            </p:extLst>
          </p:nvPr>
        </p:nvGraphicFramePr>
        <p:xfrm>
          <a:off x="457200" y="17526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4191000"/>
                <a:gridCol w="2209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Tweet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Link</a:t>
                      </a:r>
                      <a:r>
                        <a:rPr lang="en-US" baseline="0" dirty="0" smtClean="0"/>
                        <a:t> to 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Modified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1106904600139972610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2"/>
                        </a:rPr>
                        <a:t>https://pbs.twimg.com/media/D1yD3aDWsAAan4w.jpg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13:04:35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1106904807376330752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3"/>
                        </a:rPr>
                        <a:t>https://pbs.twimg.com/media/D1yEDgPX4AI9UTe.jpg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13:05:25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a-DK" dirty="0" smtClean="0"/>
                        <a:t>1106905135211515904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>
                          <a:hlinkClick r:id="rId4"/>
                        </a:rPr>
                        <a:t>https://pbs.twimg.com/media/D1yEWlyWkAACzMv.jpg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dirty="0" smtClean="0"/>
                        <a:t>Sat, 16 Mar 2019 13:06:43 GMT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a-DK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hlinkClick r:id="rId5"/>
                        </a:rPr>
                        <a:t>https://pbs.twimg.com/profile_images/1107131356650356736/PShkzSh7.jpg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Sun, 17 Mar 2019 04:05:39 GMT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Corruption allegations against the Government over </a:t>
            </a:r>
            <a:r>
              <a:rPr lang="en-US" sz="3200" dirty="0" err="1" smtClean="0"/>
              <a:t>Rafale</a:t>
            </a:r>
            <a:r>
              <a:rPr lang="en-US" sz="3200" dirty="0" smtClean="0"/>
              <a:t> jets deal  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28800"/>
            <a:ext cx="8633558" cy="42220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https://www.france24.com/en/20180829-india-france-rafale-jets-scandal-modi-corruption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2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Prime Minister of India tweets about fighting against corruption with #</a:t>
            </a:r>
            <a:r>
              <a:rPr lang="en-US" sz="2800" dirty="0" err="1" smtClean="0"/>
              <a:t>MainBhiChowkidar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55483"/>
            <a:ext cx="8229600" cy="41662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https://twitter.com/narendramodi/status/1106759555315314689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57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Memento for @</a:t>
            </a:r>
            <a:r>
              <a:rPr lang="en-US" sz="3600" dirty="0" err="1" smtClean="0"/>
              <a:t>narendramodi</a:t>
            </a:r>
            <a:r>
              <a:rPr lang="en-US" sz="3600" dirty="0" smtClean="0"/>
              <a:t> before #MainBhiChowkidar campaign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8534400" cy="457975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https://web.archive.org/web/20190316005852/https:/twitter.com/narendramodi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3962400"/>
            <a:ext cx="1219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74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Prime Minister then adds </a:t>
            </a:r>
            <a:r>
              <a:rPr lang="en-US" sz="3200" dirty="0" err="1" smtClean="0"/>
              <a:t>Chowkidar</a:t>
            </a:r>
            <a:r>
              <a:rPr lang="en-US" sz="3200" dirty="0" smtClean="0"/>
              <a:t> to his name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0"/>
            <a:ext cx="8780785" cy="444535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2286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hlinkClick r:id="rId3"/>
              </a:rPr>
              <a:t>https://twitter.com/narendramodi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800" y="3962400"/>
            <a:ext cx="14478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9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Ministers start to join the bandwagon by adding </a:t>
            </a:r>
            <a:r>
              <a:rPr lang="en-US" sz="3200" dirty="0" err="1" smtClean="0"/>
              <a:t>Chowkidar</a:t>
            </a:r>
            <a:r>
              <a:rPr lang="en-US" sz="3200" dirty="0" smtClean="0"/>
              <a:t> to their names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3" y="1853535"/>
            <a:ext cx="2291909" cy="33054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Wednesday, April 03,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0" name="Picture 2" descr="F:\Spring2019\Forensics\Assignment\Assignment3\ArunJaitl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342" y="1853535"/>
            <a:ext cx="2102506" cy="329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Spring2019\Forensics\Assignment\Assignment3\RajnathSing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91" y="1853534"/>
            <a:ext cx="2332738" cy="330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Spring2019\Forensics\Assignment\Assignment3\PiyushGoy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129" y="1828800"/>
            <a:ext cx="2066471" cy="333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68086" y="5334170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Party President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79652" y="5334000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Finance Minister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040817" y="5334170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Home Minister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40421" y="5334170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Railway Minister</a:t>
            </a:r>
            <a:endParaRPr lang="en-US" sz="1600" b="1" dirty="0"/>
          </a:p>
        </p:txBody>
      </p:sp>
      <p:sp>
        <p:nvSpPr>
          <p:cNvPr id="3" name="Rectangle 2"/>
          <p:cNvSpPr/>
          <p:nvPr/>
        </p:nvSpPr>
        <p:spPr>
          <a:xfrm>
            <a:off x="468086" y="3506265"/>
            <a:ext cx="1970314" cy="608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90800" y="3399006"/>
            <a:ext cx="1970314" cy="489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19391" y="3581400"/>
            <a:ext cx="2332738" cy="614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73686" y="3369444"/>
            <a:ext cx="1970314" cy="608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4872</TotalTime>
  <Words>1824</Words>
  <Application>Microsoft Office PowerPoint</Application>
  <PresentationFormat>On-screen Show (4:3)</PresentationFormat>
  <Paragraphs>437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Clarity</vt:lpstr>
      <vt:lpstr>Setting bots in twitter for automatic replies is risky (Courtesy of @narendramodi, Prime Minister Of India #MainBhiChowkidar)</vt:lpstr>
      <vt:lpstr>#MainBhiChowkidar</vt:lpstr>
      <vt:lpstr>Brief about two major Indian political parties</vt:lpstr>
      <vt:lpstr>Opposition says “Chowkidar Hi Chor”</vt:lpstr>
      <vt:lpstr>Corruption allegations against the Government over Rafale jets deal  </vt:lpstr>
      <vt:lpstr>Prime Minister of India tweets about fighting against corruption with #MainBhiChowkidar </vt:lpstr>
      <vt:lpstr>Memento for @narendramodi before #MainBhiChowkidar campaign</vt:lpstr>
      <vt:lpstr>Prime Minister then adds Chowkidar to his name</vt:lpstr>
      <vt:lpstr>Ministers start to join the bandwagon by adding Chowkidar to their names</vt:lpstr>
      <vt:lpstr>#MainBhiChowkidar trends on Twitter Worldwide</vt:lpstr>
      <vt:lpstr>779,265 tweets with #MainBhiChowkidar between 2019-03-16 and 2019-03-17</vt:lpstr>
      <vt:lpstr>Received personalized reply from @narendramodi on using #MainBhiChowkidar</vt:lpstr>
      <vt:lpstr>Some insights shared on hashtag</vt:lpstr>
      <vt:lpstr>Nirav Modi ran away after borrowing US$2.1 billion from an Indian bank</vt:lpstr>
      <vt:lpstr>Parody accounts jump in </vt:lpstr>
      <vt:lpstr>Parody account of the fugitive businessman </vt:lpstr>
      <vt:lpstr>@narendramodi thanks @niiravmodi (parody account)</vt:lpstr>
      <vt:lpstr>No more @narendramodi thanking @niiravmodi</vt:lpstr>
      <vt:lpstr>No deleted tweets with #MainBhiChowkidar</vt:lpstr>
      <vt:lpstr>archive.is has a memento for deleted tweet</vt:lpstr>
      <vt:lpstr>@ModiLeDubega (Modi will destroy us) receives a reply</vt:lpstr>
      <vt:lpstr>archive.is also has an archived 404 for reply sent to @ModiLeDubega from @narendramodi</vt:lpstr>
      <vt:lpstr>archive.is has more than 170 mementos for @narendramodi</vt:lpstr>
      <vt:lpstr>A Twitter bot was set up for sending personalized replies </vt:lpstr>
      <vt:lpstr>Replies appear in Tweet &amp; replies tab</vt:lpstr>
      <vt:lpstr>No memento for Tweet &amp; replies after 2016-03-15</vt:lpstr>
      <vt:lpstr>Tweets &amp; replies URL redirects to login page</vt:lpstr>
      <vt:lpstr>Mementos for Tweets &amp; replies end up at login page</vt:lpstr>
      <vt:lpstr>Promoted tweet from bot set up by OpalinaTech</vt:lpstr>
      <vt:lpstr>Understanding Twitter’s JSON response</vt:lpstr>
      <vt:lpstr>Promoted tweets are hidden but still live tweets</vt:lpstr>
      <vt:lpstr>You can set promoted tweets appearance on Twitter</vt:lpstr>
      <vt:lpstr>No bot reply shows up in Tweets &amp; replies for #MainBhiChowkidar</vt:lpstr>
      <vt:lpstr>Only one tweet for #MainBhiChowkidar from @narendramodi</vt:lpstr>
      <vt:lpstr>Timeline of events for #MainBhiChowkidar</vt:lpstr>
      <vt:lpstr>#MainBhiChowkidar bot reply findings </vt:lpstr>
      <vt:lpstr>PowerPoint Presentation</vt:lpstr>
      <vt:lpstr>#MainBhiChowkidar hashtag trends</vt:lpstr>
      <vt:lpstr>Image search on one of the images</vt:lpstr>
      <vt:lpstr>Tweets found using Google Image Search for #MainBhiChowkidar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Manipulating Tweets from an Indian Political Party's IT Cell</dc:title>
  <dc:creator>nauman</dc:creator>
  <cp:lastModifiedBy>nauman</cp:lastModifiedBy>
  <cp:revision>442</cp:revision>
  <dcterms:created xsi:type="dcterms:W3CDTF">2019-02-24T18:51:55Z</dcterms:created>
  <dcterms:modified xsi:type="dcterms:W3CDTF">2019-04-03T16:54:47Z</dcterms:modified>
</cp:coreProperties>
</file>